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9" r:id="rId2"/>
    <p:sldId id="276" r:id="rId3"/>
    <p:sldId id="270" r:id="rId4"/>
    <p:sldId id="281" r:id="rId5"/>
    <p:sldId id="269" r:id="rId6"/>
  </p:sldIdLst>
  <p:sldSz cx="9906000" cy="6858000" type="A4"/>
  <p:notesSz cx="7077075" cy="9363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40800"/>
    <a:srgbClr val="AF0511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543" autoAdjust="0"/>
    <p:restoredTop sz="94660"/>
  </p:normalViewPr>
  <p:slideViewPr>
    <p:cSldViewPr>
      <p:cViewPr>
        <p:scale>
          <a:sx n="50" d="100"/>
          <a:sy n="50" d="100"/>
        </p:scale>
        <p:origin x="-942" y="-510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30"/>
            <a:ext cx="84201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624EE-6B0A-41FB-9A85-B41167834C0D}" type="datetimeFigureOut">
              <a:rPr lang="en-US" smtClean="0"/>
              <a:pPr/>
              <a:t>8/29/2016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1DB88-95CD-4A80-9D58-2606F65FC4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206723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624EE-6B0A-41FB-9A85-B41167834C0D}" type="datetimeFigureOut">
              <a:rPr lang="en-US" smtClean="0"/>
              <a:pPr/>
              <a:t>8/29/2016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1DB88-95CD-4A80-9D58-2606F65FC4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9248077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43"/>
            <a:ext cx="222885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4643"/>
            <a:ext cx="652145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624EE-6B0A-41FB-9A85-B41167834C0D}" type="datetimeFigureOut">
              <a:rPr lang="en-US" smtClean="0"/>
              <a:pPr/>
              <a:t>8/29/2016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1DB88-95CD-4A80-9D58-2606F65FC4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790823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624EE-6B0A-41FB-9A85-B41167834C0D}" type="datetimeFigureOut">
              <a:rPr lang="en-US" smtClean="0"/>
              <a:pPr/>
              <a:t>8/29/2016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1DB88-95CD-4A80-9D58-2606F65FC4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399809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7" y="4406904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7" y="2906718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624EE-6B0A-41FB-9A85-B41167834C0D}" type="datetimeFigureOut">
              <a:rPr lang="en-US" smtClean="0"/>
              <a:pPr/>
              <a:t>8/29/2016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1DB88-95CD-4A80-9D58-2606F65FC4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6568257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600205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0" y="1600205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624EE-6B0A-41FB-9A85-B41167834C0D}" type="datetimeFigureOut">
              <a:rPr lang="en-US" smtClean="0"/>
              <a:pPr/>
              <a:t>8/29/2016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1DB88-95CD-4A80-9D58-2606F65FC4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5838994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1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1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2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2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624EE-6B0A-41FB-9A85-B41167834C0D}" type="datetimeFigureOut">
              <a:rPr lang="en-US" smtClean="0"/>
              <a:pPr/>
              <a:t>8/29/2016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1DB88-95CD-4A80-9D58-2606F65FC4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4721625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624EE-6B0A-41FB-9A85-B41167834C0D}" type="datetimeFigureOut">
              <a:rPr lang="en-US" smtClean="0"/>
              <a:pPr/>
              <a:t>8/29/2016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1DB88-95CD-4A80-9D58-2606F65FC4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198249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624EE-6B0A-41FB-9A85-B41167834C0D}" type="datetimeFigureOut">
              <a:rPr lang="en-US" smtClean="0"/>
              <a:pPr/>
              <a:t>8/29/2016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1DB88-95CD-4A80-9D58-2606F65FC4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744949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3" y="273050"/>
            <a:ext cx="3259005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2" y="273055"/>
            <a:ext cx="553773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3" y="1435103"/>
            <a:ext cx="3259005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624EE-6B0A-41FB-9A85-B41167834C0D}" type="datetimeFigureOut">
              <a:rPr lang="en-US" smtClean="0"/>
              <a:pPr/>
              <a:t>8/29/2016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1DB88-95CD-4A80-9D58-2606F65FC4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5420973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7" y="4800601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7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7" y="5367339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624EE-6B0A-41FB-9A85-B41167834C0D}" type="datetimeFigureOut">
              <a:rPr lang="en-US" smtClean="0"/>
              <a:pPr/>
              <a:t>8/29/2016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1DB88-95CD-4A80-9D58-2606F65FC4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57745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  <a:alpha val="52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600205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5300" y="635635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9624EE-6B0A-41FB-9A85-B41167834C0D}" type="datetimeFigureOut">
              <a:rPr lang="en-US" smtClean="0"/>
              <a:pPr/>
              <a:t>8/29/2016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84550" y="635635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99301" y="635635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31DB88-95CD-4A80-9D58-2606F65FC4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138185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anddcentre.com/" TargetMode="External"/><Relationship Id="rId2" Type="http://schemas.openxmlformats.org/officeDocument/2006/relationships/hyperlink" Target="http://www.researchanddevelopment.in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innovationcentre.in/" TargetMode="External"/><Relationship Id="rId4" Type="http://schemas.openxmlformats.org/officeDocument/2006/relationships/hyperlink" Target="http://www.equityventuring.com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anddcentre.com/" TargetMode="External"/><Relationship Id="rId2" Type="http://schemas.openxmlformats.org/officeDocument/2006/relationships/hyperlink" Target="http://www.researchanddevelopment.in/" TargetMode="Externa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innovationcentre.in/" TargetMode="External"/><Relationship Id="rId4" Type="http://schemas.openxmlformats.org/officeDocument/2006/relationships/hyperlink" Target="http://www.equityventuring.com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anddcentre.com/" TargetMode="External"/><Relationship Id="rId2" Type="http://schemas.openxmlformats.org/officeDocument/2006/relationships/hyperlink" Target="http://www.researchanddevelopment.in/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equityventuring.com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anddcentre.com/" TargetMode="External"/><Relationship Id="rId2" Type="http://schemas.openxmlformats.org/officeDocument/2006/relationships/hyperlink" Target="http://www.researchanddevelopment.in/" TargetMode="Externa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innovationcentre.in/" TargetMode="External"/><Relationship Id="rId4" Type="http://schemas.openxmlformats.org/officeDocument/2006/relationships/hyperlink" Target="http://www.equityventuring.com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371605"/>
            <a:ext cx="89154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600" dirty="0" smtClean="0">
                <a:latin typeface="Baskerville Old Face" panose="02020602080505020303" pitchFamily="18" charset="0"/>
              </a:rPr>
              <a:t>SUBSIDY</a:t>
            </a:r>
          </a:p>
          <a:p>
            <a:pPr marL="0" indent="0" algn="ctr">
              <a:buNone/>
            </a:pPr>
            <a:r>
              <a:rPr lang="en-US" sz="6600" dirty="0" smtClean="0">
                <a:latin typeface="Baskerville Old Face" panose="02020602080505020303" pitchFamily="18" charset="0"/>
              </a:rPr>
              <a:t> NICHE SCHEME</a:t>
            </a:r>
          </a:p>
          <a:p>
            <a:pPr marL="0" indent="0" algn="ctr">
              <a:buNone/>
            </a:pPr>
            <a:r>
              <a:rPr lang="en-US" sz="6600" dirty="0" smtClean="0">
                <a:latin typeface="Baskerville Old Face" panose="02020602080505020303" pitchFamily="18" charset="0"/>
              </a:rPr>
              <a:t>(2016)</a:t>
            </a:r>
            <a:endParaRPr lang="en-US" sz="6600" dirty="0">
              <a:latin typeface="Baskerville Old Face" panose="02020602080505020303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6563380"/>
            <a:ext cx="9906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accent1">
                    <a:lumMod val="50000"/>
                  </a:schemeClr>
                </a:solidFill>
                <a:latin typeface="+mn-lt"/>
                <a:cs typeface="Arial" pitchFamily="34" charset="0"/>
                <a:hlinkClick r:id="rId2"/>
              </a:rPr>
              <a:t>www.Researchanddevelopment.in</a:t>
            </a:r>
            <a:r>
              <a:rPr lang="en-US" sz="1200" b="1" dirty="0">
                <a:solidFill>
                  <a:schemeClr val="accent1">
                    <a:lumMod val="50000"/>
                  </a:schemeClr>
                </a:solidFill>
                <a:latin typeface="+mn-lt"/>
                <a:cs typeface="Arial" pitchFamily="34" charset="0"/>
              </a:rPr>
              <a:t>                </a:t>
            </a:r>
            <a:r>
              <a:rPr lang="en-US" sz="1200" b="1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Arial" pitchFamily="34" charset="0"/>
                <a:hlinkClick r:id="rId3"/>
              </a:rPr>
              <a:t>www.RandDcentre.com</a:t>
            </a:r>
            <a:r>
              <a:rPr lang="en-US" sz="1200" b="1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Arial" pitchFamily="34" charset="0"/>
              </a:rPr>
              <a:t>           </a:t>
            </a:r>
            <a:r>
              <a:rPr lang="en-US" sz="1200" b="1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Arial" pitchFamily="34" charset="0"/>
                <a:hlinkClick r:id="rId4"/>
              </a:rPr>
              <a:t>ww.equityventuring.com</a:t>
            </a:r>
            <a:r>
              <a:rPr lang="en-US" sz="1200" b="1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Arial" pitchFamily="34" charset="0"/>
              </a:rPr>
              <a:t>                </a:t>
            </a:r>
            <a:r>
              <a:rPr lang="en-US" sz="1200" b="1" dirty="0">
                <a:solidFill>
                  <a:schemeClr val="accent1">
                    <a:lumMod val="50000"/>
                  </a:schemeClr>
                </a:solidFill>
                <a:latin typeface="+mn-lt"/>
                <a:cs typeface="Arial" pitchFamily="34" charset="0"/>
                <a:hlinkClick r:id="rId5"/>
              </a:rPr>
              <a:t>www.innovationcentre.in</a:t>
            </a:r>
            <a:endParaRPr lang="en-US" sz="1200" b="1" dirty="0">
              <a:solidFill>
                <a:schemeClr val="accent1">
                  <a:lumMod val="50000"/>
                </a:schemeClr>
              </a:solidFill>
              <a:latin typeface="+mn-lt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600" b="1" dirty="0">
              <a:solidFill>
                <a:schemeClr val="accent1">
                  <a:lumMod val="50000"/>
                </a:schemeClr>
              </a:solidFill>
              <a:latin typeface="+mn-lt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63143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3"/>
          <p:cNvSpPr txBox="1">
            <a:spLocks/>
          </p:cNvSpPr>
          <p:nvPr/>
        </p:nvSpPr>
        <p:spPr>
          <a:xfrm>
            <a:off x="1" y="533400"/>
            <a:ext cx="9906000" cy="55399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16205"/>
            <a:r>
              <a:rPr lang="en-US" sz="3600" b="1" spc="-10" dirty="0" smtClean="0">
                <a:latin typeface="Arial" panose="020B0604020202020204" pitchFamily="34" charset="0"/>
                <a:cs typeface="Arial" panose="020B0604020202020204" pitchFamily="34" charset="0"/>
              </a:rPr>
              <a:t>SUBSIDY/DONATION/GRANT FOR</a:t>
            </a:r>
            <a:endParaRPr lang="en-US" sz="3600" b="1" spc="-1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30200" y="1679883"/>
            <a:ext cx="9906000" cy="509370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just">
              <a:lnSpc>
                <a:spcPct val="100000"/>
              </a:lnSpc>
              <a:tabLst>
                <a:tab pos="299085" algn="l"/>
                <a:tab pos="299720" algn="l"/>
              </a:tabLst>
            </a:pPr>
            <a:r>
              <a:rPr sz="1500" b="1" spc="-5" dirty="0" smtClean="0">
                <a:solidFill>
                  <a:srgbClr val="9F1300"/>
                </a:solidFill>
                <a:latin typeface="Arial"/>
                <a:cs typeface="Arial"/>
              </a:rPr>
              <a:t> </a:t>
            </a:r>
            <a:r>
              <a:rPr lang="en-US" sz="3300" spc="-5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Arial"/>
              </a:rPr>
              <a:t>R&amp;D  </a:t>
            </a:r>
            <a:r>
              <a:rPr lang="en-US" sz="3300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Arial"/>
              </a:rPr>
              <a:t> - DOMESTIC</a:t>
            </a:r>
          </a:p>
          <a:p>
            <a:pPr marL="12700" algn="just">
              <a:lnSpc>
                <a:spcPct val="100000"/>
              </a:lnSpc>
              <a:tabLst>
                <a:tab pos="299085" algn="l"/>
                <a:tab pos="299720" algn="l"/>
              </a:tabLst>
            </a:pPr>
            <a:r>
              <a:rPr lang="en-US" sz="3300" spc="-5" dirty="0">
                <a:solidFill>
                  <a:schemeClr val="tx1">
                    <a:lumMod val="95000"/>
                    <a:lumOff val="5000"/>
                  </a:schemeClr>
                </a:solidFill>
                <a:cs typeface="Arial"/>
              </a:rPr>
              <a:t> </a:t>
            </a:r>
            <a:r>
              <a:rPr lang="en-US" sz="3300" spc="-5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Arial"/>
              </a:rPr>
              <a:t>            - INTERNATIONAL</a:t>
            </a:r>
          </a:p>
          <a:p>
            <a:pPr marL="12700">
              <a:lnSpc>
                <a:spcPct val="100000"/>
              </a:lnSpc>
              <a:tabLst>
                <a:tab pos="299085" algn="l"/>
                <a:tab pos="299720" algn="l"/>
              </a:tabLst>
            </a:pPr>
            <a:endParaRPr lang="en-US" sz="3300" spc="-5" dirty="0" smtClean="0">
              <a:solidFill>
                <a:schemeClr val="tx1">
                  <a:lumMod val="95000"/>
                  <a:lumOff val="5000"/>
                </a:schemeClr>
              </a:solidFill>
              <a:cs typeface="Arial"/>
            </a:endParaRPr>
          </a:p>
          <a:p>
            <a:pPr marL="12700">
              <a:lnSpc>
                <a:spcPct val="100000"/>
              </a:lnSpc>
              <a:tabLst>
                <a:tab pos="299085" algn="l"/>
                <a:tab pos="299720" algn="l"/>
              </a:tabLst>
            </a:pPr>
            <a:r>
              <a:rPr lang="en-US" sz="3300" spc="-5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Arial"/>
              </a:rPr>
              <a:t>ACQUISTION OF TECHNOLOGY</a:t>
            </a:r>
          </a:p>
          <a:p>
            <a:pPr marL="12700">
              <a:lnSpc>
                <a:spcPct val="100000"/>
              </a:lnSpc>
              <a:tabLst>
                <a:tab pos="299085" algn="l"/>
                <a:tab pos="299720" algn="l"/>
              </a:tabLst>
            </a:pPr>
            <a:endParaRPr lang="en-US" sz="3300" spc="-5" dirty="0">
              <a:solidFill>
                <a:schemeClr val="tx1">
                  <a:lumMod val="95000"/>
                  <a:lumOff val="5000"/>
                </a:schemeClr>
              </a:solidFill>
              <a:cs typeface="Arial"/>
            </a:endParaRPr>
          </a:p>
          <a:p>
            <a:pPr marL="12700">
              <a:lnSpc>
                <a:spcPct val="100000"/>
              </a:lnSpc>
              <a:tabLst>
                <a:tab pos="299085" algn="l"/>
                <a:tab pos="299720" algn="l"/>
              </a:tabLst>
            </a:pPr>
            <a:r>
              <a:rPr lang="en-US" sz="3300" spc="-5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Arial"/>
              </a:rPr>
              <a:t>PARTNERSHIP IN ORGANIC GROWTH THROUGH INORGANIC WAY</a:t>
            </a:r>
          </a:p>
          <a:p>
            <a:pPr marL="12700">
              <a:lnSpc>
                <a:spcPct val="100000"/>
              </a:lnSpc>
              <a:tabLst>
                <a:tab pos="299085" algn="l"/>
                <a:tab pos="299720" algn="l"/>
              </a:tabLst>
            </a:pPr>
            <a:endParaRPr lang="en-US" sz="2200" b="1" spc="-5" dirty="0">
              <a:solidFill>
                <a:schemeClr val="tx1">
                  <a:lumMod val="95000"/>
                  <a:lumOff val="5000"/>
                </a:schemeClr>
              </a:solidFill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tabLst>
                <a:tab pos="299085" algn="l"/>
                <a:tab pos="299720" algn="l"/>
              </a:tabLst>
            </a:pPr>
            <a:endParaRPr lang="en-US" sz="2200" b="1" spc="-5" dirty="0" smtClean="0">
              <a:solidFill>
                <a:schemeClr val="tx1">
                  <a:lumMod val="95000"/>
                  <a:lumOff val="5000"/>
                </a:schemeClr>
              </a:solidFill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tabLst>
                <a:tab pos="299085" algn="l"/>
                <a:tab pos="299720" algn="l"/>
              </a:tabLst>
            </a:pPr>
            <a:endParaRPr lang="en-US" sz="2200" b="1" spc="-5" dirty="0" smtClean="0">
              <a:solidFill>
                <a:schemeClr val="tx1">
                  <a:lumMod val="95000"/>
                  <a:lumOff val="5000"/>
                </a:schemeClr>
              </a:solidFill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tabLst>
                <a:tab pos="299085" algn="l"/>
                <a:tab pos="299720" algn="l"/>
              </a:tabLst>
            </a:pPr>
            <a:endParaRPr sz="1500" dirty="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</a:pPr>
            <a:endParaRPr sz="1900" b="1" dirty="0">
              <a:solidFill>
                <a:schemeClr val="tx1">
                  <a:lumMod val="95000"/>
                  <a:lumOff val="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6563380"/>
            <a:ext cx="9906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accent1">
                    <a:lumMod val="50000"/>
                  </a:schemeClr>
                </a:solidFill>
                <a:latin typeface="+mn-lt"/>
                <a:cs typeface="Arial" pitchFamily="34" charset="0"/>
                <a:hlinkClick r:id="rId2"/>
              </a:rPr>
              <a:t>www.Researchanddevelopment.in</a:t>
            </a:r>
            <a:r>
              <a:rPr lang="en-US" sz="1200" b="1" dirty="0">
                <a:solidFill>
                  <a:schemeClr val="accent1">
                    <a:lumMod val="50000"/>
                  </a:schemeClr>
                </a:solidFill>
                <a:latin typeface="+mn-lt"/>
                <a:cs typeface="Arial" pitchFamily="34" charset="0"/>
              </a:rPr>
              <a:t>                </a:t>
            </a:r>
            <a:r>
              <a:rPr lang="en-US" sz="1200" b="1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Arial" pitchFamily="34" charset="0"/>
                <a:hlinkClick r:id="rId3"/>
              </a:rPr>
              <a:t>www.RandDcentre.com</a:t>
            </a:r>
            <a:r>
              <a:rPr lang="en-US" sz="1200" b="1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Arial" pitchFamily="34" charset="0"/>
              </a:rPr>
              <a:t>           </a:t>
            </a:r>
            <a:r>
              <a:rPr lang="en-US" sz="1200" b="1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Arial" pitchFamily="34" charset="0"/>
                <a:hlinkClick r:id="rId4"/>
              </a:rPr>
              <a:t>ww.equityventuring.com</a:t>
            </a:r>
            <a:r>
              <a:rPr lang="en-US" sz="1200" b="1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Arial" pitchFamily="34" charset="0"/>
              </a:rPr>
              <a:t>                </a:t>
            </a:r>
            <a:r>
              <a:rPr lang="en-US" sz="1200" b="1" dirty="0">
                <a:solidFill>
                  <a:schemeClr val="accent1">
                    <a:lumMod val="50000"/>
                  </a:schemeClr>
                </a:solidFill>
                <a:latin typeface="+mn-lt"/>
                <a:cs typeface="Arial" pitchFamily="34" charset="0"/>
                <a:hlinkClick r:id="rId5"/>
              </a:rPr>
              <a:t>www.innovationcentre.in</a:t>
            </a:r>
            <a:endParaRPr lang="en-US" sz="1200" b="1" dirty="0">
              <a:solidFill>
                <a:schemeClr val="accent1">
                  <a:lumMod val="50000"/>
                </a:schemeClr>
              </a:solidFill>
              <a:latin typeface="+mn-lt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600" b="1" dirty="0">
              <a:solidFill>
                <a:schemeClr val="accent1">
                  <a:lumMod val="50000"/>
                </a:schemeClr>
              </a:solidFill>
              <a:latin typeface="+mn-lt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64742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16202" y="990603"/>
            <a:ext cx="9410700" cy="63555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spcBef>
                <a:spcPts val="20"/>
              </a:spcBef>
            </a:pP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PRIMARY FOCUS AREA – Mfg. Industry</a:t>
            </a:r>
          </a:p>
          <a:p>
            <a:pPr marL="12700" algn="just">
              <a:lnSpc>
                <a:spcPct val="100000"/>
              </a:lnSpc>
              <a:tabLst>
                <a:tab pos="355600" algn="l"/>
              </a:tabLst>
            </a:pPr>
            <a:endParaRPr lang="en-US" sz="2000" spc="-5" dirty="0" smtClean="0">
              <a:solidFill>
                <a:schemeClr val="tx1">
                  <a:lumMod val="95000"/>
                  <a:lumOff val="5000"/>
                </a:schemeClr>
              </a:solidFill>
              <a:cs typeface="Arial"/>
            </a:endParaRPr>
          </a:p>
          <a:p>
            <a:pPr marL="12700" algn="just">
              <a:lnSpc>
                <a:spcPct val="100000"/>
              </a:lnSpc>
              <a:tabLst>
                <a:tab pos="355600" algn="l"/>
              </a:tabLst>
            </a:pPr>
            <a:r>
              <a:rPr lang="en-US" sz="2000" spc="-5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Arial"/>
              </a:rPr>
              <a:t>1.</a:t>
            </a:r>
            <a:r>
              <a:rPr lang="en-US" sz="2000" spc="-5" dirty="0">
                <a:solidFill>
                  <a:schemeClr val="tx1">
                    <a:lumMod val="95000"/>
                    <a:lumOff val="5000"/>
                  </a:schemeClr>
                </a:solidFill>
                <a:cs typeface="Arial"/>
              </a:rPr>
              <a:t> </a:t>
            </a:r>
            <a:r>
              <a:rPr lang="en-US" sz="2000" spc="-5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Arial"/>
              </a:rPr>
              <a:t>Machine</a:t>
            </a:r>
            <a:r>
              <a:rPr lang="en-US" sz="2000" spc="-105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Arial"/>
              </a:rPr>
              <a:t> </a:t>
            </a:r>
            <a:r>
              <a:rPr lang="en-US" sz="2000" spc="-40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Arial"/>
              </a:rPr>
              <a:t>Tools</a:t>
            </a:r>
            <a:endParaRPr lang="en-US" sz="2000" dirty="0" smtClean="0">
              <a:solidFill>
                <a:schemeClr val="tx1">
                  <a:lumMod val="95000"/>
                  <a:lumOff val="5000"/>
                </a:schemeClr>
              </a:solidFill>
              <a:cs typeface="Arial"/>
            </a:endParaRPr>
          </a:p>
          <a:p>
            <a:pPr marL="12700" algn="just">
              <a:lnSpc>
                <a:spcPct val="100000"/>
              </a:lnSpc>
              <a:tabLst>
                <a:tab pos="355600" algn="l"/>
              </a:tabLst>
            </a:pPr>
            <a:r>
              <a:rPr lang="en-US" sz="2000" spc="-5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Arial"/>
              </a:rPr>
              <a:t>2. Plastic Processing</a:t>
            </a:r>
            <a:r>
              <a:rPr lang="en-US" sz="2000" spc="-30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Arial"/>
              </a:rPr>
              <a:t> </a:t>
            </a:r>
            <a:r>
              <a:rPr lang="en-US" sz="2000" spc="-5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Arial"/>
              </a:rPr>
              <a:t>Machinery</a:t>
            </a:r>
            <a:endParaRPr lang="en-US" sz="2000" dirty="0" smtClean="0">
              <a:solidFill>
                <a:schemeClr val="tx1">
                  <a:lumMod val="95000"/>
                  <a:lumOff val="5000"/>
                </a:schemeClr>
              </a:solidFill>
              <a:cs typeface="Arial"/>
            </a:endParaRPr>
          </a:p>
          <a:p>
            <a:pPr marL="12700" algn="just">
              <a:lnSpc>
                <a:spcPct val="100000"/>
              </a:lnSpc>
              <a:tabLst>
                <a:tab pos="355600" algn="l"/>
              </a:tabLst>
            </a:pPr>
            <a:r>
              <a:rPr lang="en-US" sz="2000" spc="-5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Arial"/>
              </a:rPr>
              <a:t>3.</a:t>
            </a:r>
            <a:r>
              <a:rPr lang="en-US" sz="2000" spc="-5" dirty="0">
                <a:solidFill>
                  <a:schemeClr val="tx1">
                    <a:lumMod val="95000"/>
                    <a:lumOff val="5000"/>
                  </a:schemeClr>
                </a:solidFill>
                <a:cs typeface="Arial"/>
              </a:rPr>
              <a:t> </a:t>
            </a:r>
            <a:r>
              <a:rPr lang="en-US" sz="2000" spc="-5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Arial"/>
              </a:rPr>
              <a:t>Heavy Electrical &amp; Power Plant</a:t>
            </a:r>
            <a:r>
              <a:rPr lang="en-US" sz="2000" spc="45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Arial"/>
              </a:rPr>
              <a:t> </a:t>
            </a:r>
            <a:r>
              <a:rPr lang="en-US" sz="2000" spc="-5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Arial"/>
              </a:rPr>
              <a:t>Equipment</a:t>
            </a:r>
            <a:endParaRPr lang="en-US" sz="2000" dirty="0" smtClean="0">
              <a:solidFill>
                <a:schemeClr val="tx1">
                  <a:lumMod val="95000"/>
                  <a:lumOff val="5000"/>
                </a:schemeClr>
              </a:solidFill>
              <a:cs typeface="Arial"/>
            </a:endParaRPr>
          </a:p>
          <a:p>
            <a:pPr marL="12700" algn="just">
              <a:lnSpc>
                <a:spcPct val="100000"/>
              </a:lnSpc>
              <a:tabLst>
                <a:tab pos="355600" algn="l"/>
              </a:tabLst>
            </a:pPr>
            <a:r>
              <a:rPr lang="en-US" sz="2000" spc="-5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Arial"/>
              </a:rPr>
              <a:t>4.</a:t>
            </a:r>
            <a:r>
              <a:rPr lang="en-US" sz="2000" spc="-5" dirty="0">
                <a:solidFill>
                  <a:schemeClr val="tx1">
                    <a:lumMod val="95000"/>
                    <a:lumOff val="5000"/>
                  </a:schemeClr>
                </a:solidFill>
                <a:cs typeface="Arial"/>
              </a:rPr>
              <a:t> </a:t>
            </a:r>
            <a:r>
              <a:rPr lang="en-US" sz="2000" spc="-5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Arial"/>
              </a:rPr>
              <a:t>Earth Moving and Mining</a:t>
            </a:r>
            <a:r>
              <a:rPr lang="en-US" sz="2000" spc="10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Arial"/>
              </a:rPr>
              <a:t> </a:t>
            </a:r>
            <a:r>
              <a:rPr lang="en-US" sz="2000" spc="-5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Arial"/>
              </a:rPr>
              <a:t>Equipment</a:t>
            </a:r>
            <a:endParaRPr lang="en-US" sz="2000" dirty="0" smtClean="0">
              <a:solidFill>
                <a:schemeClr val="tx1">
                  <a:lumMod val="95000"/>
                  <a:lumOff val="5000"/>
                </a:schemeClr>
              </a:solidFill>
              <a:cs typeface="Arial"/>
            </a:endParaRPr>
          </a:p>
          <a:p>
            <a:pPr marL="12700" algn="just">
              <a:lnSpc>
                <a:spcPct val="100000"/>
              </a:lnSpc>
              <a:tabLst>
                <a:tab pos="355600" algn="l"/>
              </a:tabLst>
            </a:pPr>
            <a:r>
              <a:rPr lang="en-US" sz="2000" spc="-5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Arial"/>
              </a:rPr>
              <a:t>5. Metallurgical</a:t>
            </a:r>
            <a:r>
              <a:rPr lang="en-US" sz="2000" spc="-35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Arial"/>
              </a:rPr>
              <a:t> </a:t>
            </a:r>
            <a:r>
              <a:rPr lang="en-US" sz="2000" spc="-5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Arial"/>
              </a:rPr>
              <a:t>Machinery</a:t>
            </a:r>
            <a:endParaRPr lang="en-US" sz="2000" dirty="0" smtClean="0">
              <a:solidFill>
                <a:schemeClr val="tx1">
                  <a:lumMod val="95000"/>
                  <a:lumOff val="5000"/>
                </a:schemeClr>
              </a:solidFill>
              <a:cs typeface="Arial"/>
            </a:endParaRPr>
          </a:p>
          <a:p>
            <a:pPr marL="12700" algn="just">
              <a:lnSpc>
                <a:spcPct val="100000"/>
              </a:lnSpc>
              <a:tabLst>
                <a:tab pos="355600" algn="l"/>
              </a:tabLst>
            </a:pPr>
            <a:r>
              <a:rPr lang="en-US" sz="2000" spc="-30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Arial"/>
              </a:rPr>
              <a:t>6.</a:t>
            </a:r>
            <a:r>
              <a:rPr lang="en-US" sz="2000" spc="-30" dirty="0">
                <a:solidFill>
                  <a:schemeClr val="tx1">
                    <a:lumMod val="95000"/>
                    <a:lumOff val="5000"/>
                  </a:schemeClr>
                </a:solidFill>
                <a:cs typeface="Arial"/>
              </a:rPr>
              <a:t> </a:t>
            </a:r>
            <a:r>
              <a:rPr lang="en-US" sz="2000" spc="-30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Arial"/>
              </a:rPr>
              <a:t>Textile</a:t>
            </a:r>
            <a:r>
              <a:rPr lang="en-US" sz="2000" spc="-70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Arial"/>
              </a:rPr>
              <a:t> </a:t>
            </a:r>
            <a:r>
              <a:rPr lang="en-US" sz="2000" spc="-5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Arial"/>
              </a:rPr>
              <a:t>Machinery</a:t>
            </a:r>
            <a:endParaRPr lang="en-US" sz="2000" dirty="0" smtClean="0">
              <a:solidFill>
                <a:schemeClr val="tx1">
                  <a:lumMod val="95000"/>
                  <a:lumOff val="5000"/>
                </a:schemeClr>
              </a:solidFill>
              <a:cs typeface="Arial"/>
            </a:endParaRPr>
          </a:p>
          <a:p>
            <a:pPr marL="12700" algn="just">
              <a:lnSpc>
                <a:spcPct val="100000"/>
              </a:lnSpc>
              <a:tabLst>
                <a:tab pos="355600" algn="l"/>
              </a:tabLst>
            </a:pPr>
            <a:r>
              <a:rPr lang="en-US" sz="2000" spc="-5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Arial"/>
              </a:rPr>
              <a:t>7. Process and Plant</a:t>
            </a:r>
            <a:r>
              <a:rPr lang="en-US" sz="2000" spc="-10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Arial"/>
              </a:rPr>
              <a:t> </a:t>
            </a:r>
            <a:r>
              <a:rPr lang="en-US" sz="2000" spc="-5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Arial"/>
              </a:rPr>
              <a:t>Machines -  </a:t>
            </a:r>
          </a:p>
          <a:p>
            <a:pPr marL="12700">
              <a:lnSpc>
                <a:spcPct val="100000"/>
              </a:lnSpc>
              <a:tabLst>
                <a:tab pos="355600" algn="l"/>
              </a:tabLst>
            </a:pPr>
            <a:r>
              <a:rPr lang="en-US" sz="2000" spc="-5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Arial"/>
              </a:rPr>
              <a:t>	</a:t>
            </a:r>
            <a:r>
              <a:rPr lang="en-US" sz="2000" spc="-5" dirty="0">
                <a:solidFill>
                  <a:schemeClr val="tx1">
                    <a:lumMod val="95000"/>
                    <a:lumOff val="5000"/>
                  </a:schemeClr>
                </a:solidFill>
                <a:cs typeface="Arial"/>
              </a:rPr>
              <a:t>	 </a:t>
            </a:r>
            <a:r>
              <a:rPr lang="en-US" sz="2000" spc="-5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Arial"/>
              </a:rPr>
              <a:t> 		</a:t>
            </a:r>
            <a:r>
              <a:rPr lang="en-US" sz="1850" b="1" spc="-5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Arial"/>
              </a:rPr>
              <a:t>SUGAR				PHARMA</a:t>
            </a:r>
          </a:p>
          <a:p>
            <a:pPr marL="12700">
              <a:lnSpc>
                <a:spcPct val="100000"/>
              </a:lnSpc>
              <a:tabLst>
                <a:tab pos="355600" algn="l"/>
              </a:tabLst>
            </a:pPr>
            <a:r>
              <a:rPr lang="en-US" sz="1850" b="1" spc="-5" dirty="0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cs typeface="Arial"/>
              </a:rPr>
              <a:t>	</a:t>
            </a:r>
            <a:r>
              <a:rPr lang="en-US" sz="1850" b="1" spc="-5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cs typeface="Arial"/>
              </a:rPr>
              <a:t>			</a:t>
            </a:r>
            <a:r>
              <a:rPr lang="en-US" sz="1850" b="1" spc="-5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Arial"/>
              </a:rPr>
              <a:t>CEMENT				MASTERBACHES</a:t>
            </a:r>
          </a:p>
          <a:p>
            <a:pPr marL="12700">
              <a:lnSpc>
                <a:spcPct val="100000"/>
              </a:lnSpc>
              <a:tabLst>
                <a:tab pos="355600" algn="l"/>
              </a:tabLst>
            </a:pPr>
            <a:r>
              <a:rPr lang="en-US" sz="1850" b="1" spc="-5" dirty="0">
                <a:solidFill>
                  <a:schemeClr val="tx1">
                    <a:lumMod val="95000"/>
                    <a:lumOff val="5000"/>
                  </a:schemeClr>
                </a:solidFill>
                <a:cs typeface="Arial"/>
              </a:rPr>
              <a:t>	</a:t>
            </a:r>
            <a:r>
              <a:rPr lang="en-US" sz="1850" b="1" spc="-5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Arial"/>
              </a:rPr>
              <a:t>			LEATHER				FILTERATION</a:t>
            </a:r>
          </a:p>
          <a:p>
            <a:pPr marL="12700">
              <a:tabLst>
                <a:tab pos="355600" algn="l"/>
              </a:tabLst>
            </a:pPr>
            <a:r>
              <a:rPr lang="en-US" sz="1850" b="1" spc="-5" dirty="0">
                <a:solidFill>
                  <a:schemeClr val="tx1">
                    <a:lumMod val="95000"/>
                    <a:lumOff val="5000"/>
                  </a:schemeClr>
                </a:solidFill>
                <a:cs typeface="Arial"/>
              </a:rPr>
              <a:t>	</a:t>
            </a:r>
            <a:r>
              <a:rPr lang="en-US" sz="1850" b="1" spc="-5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Arial"/>
              </a:rPr>
              <a:t>	</a:t>
            </a:r>
            <a:r>
              <a:rPr lang="en-US" sz="1850" b="1" spc="-5" dirty="0">
                <a:solidFill>
                  <a:schemeClr val="tx1">
                    <a:lumMod val="95000"/>
                    <a:lumOff val="5000"/>
                  </a:schemeClr>
                </a:solidFill>
                <a:cs typeface="Arial"/>
              </a:rPr>
              <a:t>	</a:t>
            </a:r>
            <a:r>
              <a:rPr lang="en-US" sz="1850" b="1" spc="-5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Arial"/>
              </a:rPr>
              <a:t>           	STEEL</a:t>
            </a:r>
            <a:r>
              <a:rPr lang="en-US" sz="1850" b="1" spc="-5" dirty="0">
                <a:solidFill>
                  <a:schemeClr val="tx1">
                    <a:lumMod val="95000"/>
                    <a:lumOff val="5000"/>
                  </a:schemeClr>
                </a:solidFill>
                <a:cs typeface="Arial"/>
              </a:rPr>
              <a:t>	</a:t>
            </a:r>
            <a:r>
              <a:rPr lang="en-US" sz="1850" b="1" spc="-5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Arial"/>
              </a:rPr>
              <a:t>			RICE BRAN				</a:t>
            </a:r>
            <a:r>
              <a:rPr lang="en-US" sz="1850" b="1" spc="-5" dirty="0">
                <a:solidFill>
                  <a:schemeClr val="tx1">
                    <a:lumMod val="95000"/>
                    <a:lumOff val="5000"/>
                  </a:schemeClr>
                </a:solidFill>
                <a:cs typeface="Arial"/>
              </a:rPr>
              <a:t>	</a:t>
            </a:r>
            <a:r>
              <a:rPr lang="en-US" sz="1850" b="1" spc="-5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Arial"/>
              </a:rPr>
              <a:t>			ENERGY SAVING	</a:t>
            </a:r>
            <a:r>
              <a:rPr lang="en-US" sz="1850" b="1" spc="-5" dirty="0">
                <a:solidFill>
                  <a:schemeClr val="tx1">
                    <a:lumMod val="95000"/>
                    <a:lumOff val="5000"/>
                  </a:schemeClr>
                </a:solidFill>
                <a:cs typeface="Arial"/>
              </a:rPr>
              <a:t>	</a:t>
            </a:r>
            <a:r>
              <a:rPr lang="en-US" sz="1850" b="1" spc="-5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Arial"/>
              </a:rPr>
              <a:t>	PAINTS/ADDITIVES/ADHESIVES/LUBRICANTS</a:t>
            </a:r>
            <a:endParaRPr lang="en-US" sz="1850" b="1" spc="-5" dirty="0">
              <a:solidFill>
                <a:schemeClr val="tx1">
                  <a:lumMod val="95000"/>
                  <a:lumOff val="5000"/>
                </a:schemeClr>
              </a:solidFill>
              <a:cs typeface="Arial"/>
            </a:endParaRPr>
          </a:p>
          <a:p>
            <a:pPr marL="12700">
              <a:tabLst>
                <a:tab pos="355600" algn="l"/>
              </a:tabLst>
            </a:pPr>
            <a:r>
              <a:rPr lang="en-US" sz="1850" b="1" spc="-5" dirty="0">
                <a:solidFill>
                  <a:schemeClr val="tx1">
                    <a:lumMod val="95000"/>
                    <a:lumOff val="5000"/>
                  </a:schemeClr>
                </a:solidFill>
                <a:cs typeface="Arial"/>
              </a:rPr>
              <a:t>	</a:t>
            </a:r>
            <a:r>
              <a:rPr lang="en-US" sz="1850" b="1" spc="-5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Arial"/>
              </a:rPr>
              <a:t>			WATER/AQUA			OTHERS			</a:t>
            </a:r>
          </a:p>
          <a:p>
            <a:pPr marL="12700">
              <a:tabLst>
                <a:tab pos="355600" algn="l"/>
              </a:tabLst>
            </a:pPr>
            <a:r>
              <a:rPr lang="en-US" sz="1850" b="1" spc="-5" dirty="0">
                <a:solidFill>
                  <a:schemeClr val="tx1">
                    <a:lumMod val="95000"/>
                    <a:lumOff val="5000"/>
                  </a:schemeClr>
                </a:solidFill>
                <a:cs typeface="Arial"/>
              </a:rPr>
              <a:t>	</a:t>
            </a:r>
            <a:r>
              <a:rPr lang="en-US" sz="1850" b="1" spc="-5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Arial"/>
              </a:rPr>
              <a:t>			PRINTING/PACKAGING</a:t>
            </a:r>
            <a:endParaRPr lang="en-US" sz="1850" b="1" spc="-5" dirty="0">
              <a:solidFill>
                <a:schemeClr val="tx1">
                  <a:lumMod val="95000"/>
                  <a:lumOff val="5000"/>
                </a:schemeClr>
              </a:solidFill>
              <a:cs typeface="Arial"/>
            </a:endParaRPr>
          </a:p>
          <a:p>
            <a:pPr marL="12700">
              <a:lnSpc>
                <a:spcPct val="100000"/>
              </a:lnSpc>
              <a:tabLst>
                <a:tab pos="355600" algn="l"/>
              </a:tabLst>
            </a:pPr>
            <a:r>
              <a:rPr lang="en-US" sz="1850" b="1" spc="-5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Arial"/>
              </a:rPr>
              <a:t>				</a:t>
            </a:r>
            <a:r>
              <a:rPr lang="en-US" sz="1850" b="1" spc="-5" dirty="0">
                <a:solidFill>
                  <a:schemeClr val="tx1">
                    <a:lumMod val="95000"/>
                    <a:lumOff val="5000"/>
                  </a:schemeClr>
                </a:solidFill>
                <a:cs typeface="Arial"/>
              </a:rPr>
              <a:t>FOOD PROCESSING/CONFECTIONARY</a:t>
            </a:r>
          </a:p>
          <a:p>
            <a:pPr marL="12700">
              <a:lnSpc>
                <a:spcPct val="100000"/>
              </a:lnSpc>
              <a:tabLst>
                <a:tab pos="355600" algn="l"/>
              </a:tabLst>
            </a:pPr>
            <a:r>
              <a:rPr lang="en-US" sz="1850" b="1" spc="-5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Arial"/>
              </a:rPr>
              <a:t>				CHEMICALS &amp; FERTILIZERS</a:t>
            </a:r>
          </a:p>
          <a:p>
            <a:pPr marL="12700">
              <a:lnSpc>
                <a:spcPct val="100000"/>
              </a:lnSpc>
              <a:tabLst>
                <a:tab pos="355600" algn="l"/>
              </a:tabLst>
            </a:pPr>
            <a:r>
              <a:rPr lang="en-US" sz="1850" b="1" spc="-5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Arial"/>
              </a:rPr>
              <a:t>				</a:t>
            </a:r>
            <a:endParaRPr lang="en-US" sz="2000" spc="-5" dirty="0">
              <a:solidFill>
                <a:schemeClr val="tx1">
                  <a:lumMod val="95000"/>
                  <a:lumOff val="5000"/>
                </a:schemeClr>
              </a:solidFill>
              <a:latin typeface="Arial"/>
              <a:cs typeface="Arial"/>
            </a:endParaRPr>
          </a:p>
          <a:p>
            <a:pPr marL="12700" algn="just">
              <a:lnSpc>
                <a:spcPct val="100000"/>
              </a:lnSpc>
              <a:tabLst>
                <a:tab pos="355600" algn="l"/>
              </a:tabLst>
            </a:pPr>
            <a:endParaRPr lang="en-US" sz="2000" dirty="0" smtClean="0">
              <a:solidFill>
                <a:schemeClr val="tx1">
                  <a:lumMod val="95000"/>
                  <a:lumOff val="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" y="152400"/>
            <a:ext cx="9905999" cy="6309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500" b="1" spc="-10" dirty="0" smtClean="0">
                <a:latin typeface="Arial" panose="020B0604020202020204" pitchFamily="34" charset="0"/>
                <a:cs typeface="Arial" panose="020B0604020202020204" pitchFamily="34" charset="0"/>
              </a:rPr>
              <a:t>SUBSIDY NICHE</a:t>
            </a:r>
            <a:r>
              <a:rPr lang="en-US" sz="3500" b="1" spc="-2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500" b="1" spc="-10" dirty="0" smtClean="0">
                <a:latin typeface="Arial" panose="020B0604020202020204" pitchFamily="34" charset="0"/>
                <a:cs typeface="Arial" panose="020B0604020202020204" pitchFamily="34" charset="0"/>
              </a:rPr>
              <a:t>SCHEME</a:t>
            </a:r>
            <a:endParaRPr lang="en-US" sz="35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5697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83206" y="685800"/>
            <a:ext cx="9722794" cy="5991384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93980">
              <a:lnSpc>
                <a:spcPct val="100000"/>
              </a:lnSpc>
              <a:tabLst>
                <a:tab pos="381000" algn="l"/>
              </a:tabLst>
            </a:pPr>
            <a:endParaRPr lang="en-US" b="1" spc="-2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3980">
              <a:lnSpc>
                <a:spcPct val="100000"/>
              </a:lnSpc>
              <a:tabLst>
                <a:tab pos="381000" algn="l"/>
              </a:tabLst>
            </a:pPr>
            <a:r>
              <a:rPr lang="en-US" sz="2000" b="1" spc="-20" dirty="0" smtClean="0">
                <a:latin typeface="Arial" panose="020B0604020202020204" pitchFamily="34" charset="0"/>
                <a:cs typeface="Arial" panose="020B0604020202020204" pitchFamily="34" charset="0"/>
              </a:rPr>
              <a:t>TECHNOLOGY </a:t>
            </a:r>
            <a:r>
              <a:rPr lang="en-US" sz="2000" b="1" spc="-10" dirty="0" smtClean="0">
                <a:latin typeface="Arial" panose="020B0604020202020204" pitchFamily="34" charset="0"/>
                <a:cs typeface="Arial" panose="020B0604020202020204" pitchFamily="34" charset="0"/>
              </a:rPr>
              <a:t>ASSESSMENT</a:t>
            </a:r>
          </a:p>
          <a:p>
            <a:pPr marL="93980">
              <a:lnSpc>
                <a:spcPct val="100000"/>
              </a:lnSpc>
              <a:tabLst>
                <a:tab pos="381000" algn="l"/>
              </a:tabLst>
            </a:pPr>
            <a:endParaRPr lang="en-US" sz="2000" b="1" spc="-5" dirty="0" smtClean="0">
              <a:cs typeface="Arial" panose="020B0604020202020204" pitchFamily="34" charset="0"/>
            </a:endParaRPr>
          </a:p>
          <a:p>
            <a:pPr marL="93980" marR="523240">
              <a:lnSpc>
                <a:spcPct val="100000"/>
              </a:lnSpc>
              <a:spcBef>
                <a:spcPts val="190"/>
              </a:spcBef>
            </a:pPr>
            <a:r>
              <a:rPr lang="en-US" b="0" spc="-5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Arial"/>
              </a:rPr>
              <a:t>The report/study must be carried out by a </a:t>
            </a:r>
            <a:r>
              <a:rPr lang="en-US" sz="2000" b="1" spc="-5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Arial"/>
              </a:rPr>
              <a:t>Third Party specialized &amp; accredited </a:t>
            </a:r>
            <a:r>
              <a:rPr lang="en-US" sz="2000" b="1" spc="-10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Arial"/>
              </a:rPr>
              <a:t>consultant/(Business Strategist), </a:t>
            </a:r>
            <a:r>
              <a:rPr lang="en-US" b="1" spc="-10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Arial"/>
              </a:rPr>
              <a:t>in </a:t>
            </a:r>
            <a:r>
              <a:rPr lang="en-US" sz="2000" b="1" spc="-10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Arial"/>
              </a:rPr>
              <a:t>Research and Development/INNOVATION</a:t>
            </a:r>
            <a:r>
              <a:rPr lang="en-US" b="1" spc="-10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Arial"/>
              </a:rPr>
              <a:t> </a:t>
            </a:r>
            <a:r>
              <a:rPr lang="en-US" b="0" spc="-5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Arial"/>
              </a:rPr>
              <a:t>on the proposed  </a:t>
            </a:r>
            <a:r>
              <a:rPr lang="en-US" b="0" spc="-25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Arial"/>
              </a:rPr>
              <a:t>Technology </a:t>
            </a:r>
            <a:r>
              <a:rPr lang="en-US" b="0" spc="-5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Arial"/>
              </a:rPr>
              <a:t>covering –</a:t>
            </a:r>
          </a:p>
          <a:p>
            <a:pPr marL="93980" marR="523240">
              <a:lnSpc>
                <a:spcPct val="100000"/>
              </a:lnSpc>
              <a:spcBef>
                <a:spcPts val="190"/>
              </a:spcBef>
            </a:pPr>
            <a:endParaRPr lang="en-US" b="0" spc="-5" dirty="0" smtClean="0">
              <a:solidFill>
                <a:schemeClr val="tx1">
                  <a:lumMod val="95000"/>
                  <a:lumOff val="5000"/>
                </a:schemeClr>
              </a:solidFill>
              <a:cs typeface="Arial"/>
            </a:endParaRPr>
          </a:p>
          <a:p>
            <a:pPr marL="436880" indent="-342900">
              <a:lnSpc>
                <a:spcPct val="100000"/>
              </a:lnSpc>
              <a:buFont typeface="Wingdings" panose="05000000000000000000" pitchFamily="2" charset="2"/>
              <a:buChar char="§"/>
              <a:tabLst>
                <a:tab pos="380365" algn="l"/>
                <a:tab pos="381000" algn="l"/>
              </a:tabLst>
            </a:pPr>
            <a:r>
              <a:rPr lang="en-US" b="0" spc="-25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Arial"/>
              </a:rPr>
              <a:t>Technical</a:t>
            </a:r>
            <a:r>
              <a:rPr lang="en-US" b="0" spc="-60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Arial"/>
              </a:rPr>
              <a:t> </a:t>
            </a:r>
            <a:r>
              <a:rPr lang="en-US" b="0" spc="-5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Arial"/>
              </a:rPr>
              <a:t>Uniqueness</a:t>
            </a:r>
          </a:p>
          <a:p>
            <a:pPr marL="436880" indent="-342900">
              <a:lnSpc>
                <a:spcPct val="100000"/>
              </a:lnSpc>
              <a:buFont typeface="Wingdings" panose="05000000000000000000" pitchFamily="2" charset="2"/>
              <a:buChar char="§"/>
              <a:tabLst>
                <a:tab pos="380365" algn="l"/>
                <a:tab pos="381000" algn="l"/>
              </a:tabLst>
            </a:pPr>
            <a:r>
              <a:rPr lang="en-US" b="0" spc="-5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Arial"/>
              </a:rPr>
              <a:t>Commercial</a:t>
            </a:r>
            <a:r>
              <a:rPr lang="en-US" b="0" spc="-25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Arial"/>
              </a:rPr>
              <a:t> </a:t>
            </a:r>
            <a:r>
              <a:rPr lang="en-US" b="0" spc="-10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Arial"/>
              </a:rPr>
              <a:t>Viability</a:t>
            </a:r>
          </a:p>
          <a:p>
            <a:pPr marL="436880" indent="-342900">
              <a:lnSpc>
                <a:spcPct val="100000"/>
              </a:lnSpc>
              <a:buFont typeface="Wingdings" panose="05000000000000000000" pitchFamily="2" charset="2"/>
              <a:buChar char="§"/>
              <a:tabLst>
                <a:tab pos="380365" algn="l"/>
                <a:tab pos="381000" algn="l"/>
              </a:tabLst>
            </a:pPr>
            <a:r>
              <a:rPr lang="en-US" b="0" spc="-5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Arial"/>
              </a:rPr>
              <a:t>Requisite level of details of Intellectual Property Rights</a:t>
            </a:r>
            <a:r>
              <a:rPr lang="en-US" b="0" spc="110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Arial"/>
              </a:rPr>
              <a:t> </a:t>
            </a:r>
            <a:r>
              <a:rPr lang="en-US" b="0" spc="-5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Arial"/>
              </a:rPr>
              <a:t>(IPR)</a:t>
            </a:r>
          </a:p>
          <a:p>
            <a:pPr marL="93980">
              <a:lnSpc>
                <a:spcPct val="100000"/>
              </a:lnSpc>
              <a:tabLst>
                <a:tab pos="380365" algn="l"/>
                <a:tab pos="381000" algn="l"/>
              </a:tabLst>
            </a:pPr>
            <a:endParaRPr lang="en-US" sz="1400" b="0" spc="-5" dirty="0" smtClean="0">
              <a:solidFill>
                <a:srgbClr val="28561F"/>
              </a:solidFill>
              <a:latin typeface="Arial"/>
              <a:cs typeface="Arial"/>
            </a:endParaRPr>
          </a:p>
          <a:p>
            <a:pPr marL="81280">
              <a:lnSpc>
                <a:spcPct val="100000"/>
              </a:lnSpc>
              <a:spcBef>
                <a:spcPts val="25"/>
              </a:spcBef>
            </a:pPr>
            <a:r>
              <a:rPr lang="en-US" b="1" dirty="0" smtClean="0">
                <a:latin typeface="+mj-lt"/>
                <a:cs typeface="Times New Roman"/>
              </a:rPr>
              <a:t>CAPITAL ASSETS – </a:t>
            </a:r>
            <a:r>
              <a:rPr lang="en-US" b="1" dirty="0" smtClean="0">
                <a:latin typeface="+mj-lt"/>
                <a:cs typeface="Arial" panose="020B0604020202020204" pitchFamily="34" charset="0"/>
              </a:rPr>
              <a:t>FUNDING</a:t>
            </a:r>
            <a:endParaRPr lang="en-US" sz="2000" b="1" dirty="0" smtClean="0">
              <a:cs typeface="Times New Roman"/>
            </a:endParaRPr>
          </a:p>
          <a:p>
            <a:pPr marL="379730" marR="5080" indent="-285750" algn="just">
              <a:lnSpc>
                <a:spcPct val="100000"/>
              </a:lnSpc>
              <a:buFont typeface="Wingdings" panose="05000000000000000000" pitchFamily="2" charset="2"/>
              <a:buChar char="§"/>
              <a:tabLst>
                <a:tab pos="380365" algn="l"/>
                <a:tab pos="381000" algn="l"/>
              </a:tabLst>
            </a:pPr>
            <a:r>
              <a:rPr lang="en-US" sz="3200" b="1" dirty="0" smtClean="0">
                <a:solidFill>
                  <a:srgbClr val="FF0000"/>
                </a:solidFill>
                <a:cs typeface="Arial" panose="020B0604020202020204" pitchFamily="34" charset="0"/>
              </a:rPr>
              <a:t>Capital </a:t>
            </a:r>
            <a:r>
              <a:rPr lang="en-US" sz="3200" b="1" spc="-5" dirty="0" smtClean="0">
                <a:solidFill>
                  <a:srgbClr val="FF0000"/>
                </a:solidFill>
                <a:cs typeface="Arial" panose="020B0604020202020204" pitchFamily="34" charset="0"/>
              </a:rPr>
              <a:t>expenditure </a:t>
            </a:r>
            <a:r>
              <a:rPr lang="en-US" sz="3200" b="1" dirty="0" smtClean="0">
                <a:solidFill>
                  <a:srgbClr val="FF0000"/>
                </a:solidFill>
                <a:cs typeface="Arial" panose="020B0604020202020204" pitchFamily="34" charset="0"/>
              </a:rPr>
              <a:t>including on </a:t>
            </a:r>
            <a:r>
              <a:rPr lang="en-US" sz="3200" b="1" spc="-5" dirty="0" smtClean="0">
                <a:solidFill>
                  <a:srgbClr val="FF0000"/>
                </a:solidFill>
                <a:cs typeface="Arial" panose="020B0604020202020204" pitchFamily="34" charset="0"/>
              </a:rPr>
              <a:t>plant </a:t>
            </a:r>
            <a:r>
              <a:rPr lang="en-US" sz="3200" b="1" dirty="0" smtClean="0">
                <a:solidFill>
                  <a:srgbClr val="FF0000"/>
                </a:solidFill>
                <a:cs typeface="Arial" panose="020B0604020202020204" pitchFamily="34" charset="0"/>
              </a:rPr>
              <a:t>and </a:t>
            </a:r>
            <a:r>
              <a:rPr lang="en-US" sz="3200" b="1" spc="-5" dirty="0" smtClean="0">
                <a:solidFill>
                  <a:srgbClr val="FF0000"/>
                </a:solidFill>
                <a:cs typeface="Arial" panose="020B0604020202020204" pitchFamily="34" charset="0"/>
              </a:rPr>
              <a:t>machinery subject </a:t>
            </a:r>
            <a:r>
              <a:rPr lang="en-US" sz="3200" b="1" dirty="0" smtClean="0">
                <a:solidFill>
                  <a:srgbClr val="FF0000"/>
                </a:solidFill>
                <a:cs typeface="Arial" panose="020B0604020202020204" pitchFamily="34" charset="0"/>
              </a:rPr>
              <a:t>to </a:t>
            </a:r>
            <a:r>
              <a:rPr lang="en-US" sz="3200" b="1" spc="-5" dirty="0" smtClean="0">
                <a:solidFill>
                  <a:srgbClr val="FF0000"/>
                </a:solidFill>
                <a:cs typeface="Arial" panose="020B0604020202020204" pitchFamily="34" charset="0"/>
              </a:rPr>
              <a:t>a maximum of </a:t>
            </a:r>
            <a:r>
              <a:rPr lang="en-US" sz="3200" b="1" dirty="0" smtClean="0">
                <a:solidFill>
                  <a:srgbClr val="FF0000"/>
                </a:solidFill>
                <a:cs typeface="Arial" panose="020B0604020202020204" pitchFamily="34" charset="0"/>
              </a:rPr>
              <a:t>INR 10 </a:t>
            </a:r>
            <a:r>
              <a:rPr lang="en-US" sz="3200" b="1" spc="-5" dirty="0" smtClean="0">
                <a:solidFill>
                  <a:srgbClr val="FF0000"/>
                </a:solidFill>
                <a:cs typeface="Arial" panose="020B0604020202020204" pitchFamily="34" charset="0"/>
              </a:rPr>
              <a:t>Crores </a:t>
            </a:r>
            <a:r>
              <a:rPr lang="en-US" sz="3200" b="1" spc="-10" dirty="0" smtClean="0">
                <a:solidFill>
                  <a:srgbClr val="FF0000"/>
                </a:solidFill>
                <a:cs typeface="Arial" panose="020B0604020202020204" pitchFamily="34" charset="0"/>
              </a:rPr>
              <a:t>or </a:t>
            </a:r>
            <a:r>
              <a:rPr lang="en-US" sz="3200" b="1" dirty="0" smtClean="0">
                <a:solidFill>
                  <a:srgbClr val="FF0000"/>
                </a:solidFill>
                <a:cs typeface="Arial" panose="020B0604020202020204" pitchFamily="34" charset="0"/>
              </a:rPr>
              <a:t>25% </a:t>
            </a:r>
            <a:r>
              <a:rPr lang="en-US" sz="3200" b="1" spc="-5" dirty="0" smtClean="0">
                <a:solidFill>
                  <a:srgbClr val="FF0000"/>
                </a:solidFill>
                <a:cs typeface="Arial" panose="020B0604020202020204" pitchFamily="34" charset="0"/>
              </a:rPr>
              <a:t>of </a:t>
            </a:r>
            <a:r>
              <a:rPr lang="en-US" sz="3200" b="1" spc="-10" dirty="0" smtClean="0">
                <a:solidFill>
                  <a:srgbClr val="FF0000"/>
                </a:solidFill>
                <a:cs typeface="Arial" panose="020B0604020202020204" pitchFamily="34" charset="0"/>
              </a:rPr>
              <a:t>the </a:t>
            </a:r>
            <a:r>
              <a:rPr lang="en-US" sz="3200" b="1" spc="-5" dirty="0" smtClean="0">
                <a:solidFill>
                  <a:srgbClr val="FF0000"/>
                </a:solidFill>
                <a:cs typeface="Arial" panose="020B0604020202020204" pitchFamily="34" charset="0"/>
              </a:rPr>
              <a:t>acquiring cost is </a:t>
            </a:r>
            <a:r>
              <a:rPr lang="en-US" sz="3200" b="1" dirty="0" smtClean="0">
                <a:solidFill>
                  <a:srgbClr val="FF0000"/>
                </a:solidFill>
                <a:cs typeface="Arial" panose="020B0604020202020204" pitchFamily="34" charset="0"/>
              </a:rPr>
              <a:t>eligible  for reimbursement. </a:t>
            </a:r>
            <a:r>
              <a:rPr lang="en-US" sz="3200" b="1" spc="-5" dirty="0" smtClean="0">
                <a:solidFill>
                  <a:srgbClr val="FF0000"/>
                </a:solidFill>
                <a:cs typeface="Arial" panose="020B0604020202020204" pitchFamily="34" charset="0"/>
              </a:rPr>
              <a:t>No </a:t>
            </a:r>
            <a:r>
              <a:rPr lang="en-US" sz="3200" b="1" dirty="0" smtClean="0">
                <a:solidFill>
                  <a:srgbClr val="FF0000"/>
                </a:solidFill>
                <a:cs typeface="Arial" panose="020B0604020202020204" pitchFamily="34" charset="0"/>
              </a:rPr>
              <a:t>land or refurbishment cost </a:t>
            </a:r>
            <a:r>
              <a:rPr lang="en-US" sz="3200" b="1" spc="-5" dirty="0" smtClean="0">
                <a:solidFill>
                  <a:srgbClr val="FF0000"/>
                </a:solidFill>
                <a:cs typeface="Arial" panose="020B0604020202020204" pitchFamily="34" charset="0"/>
              </a:rPr>
              <a:t>will </a:t>
            </a:r>
            <a:r>
              <a:rPr lang="en-US" sz="3200" b="1" dirty="0" smtClean="0">
                <a:solidFill>
                  <a:srgbClr val="FF0000"/>
                </a:solidFill>
                <a:cs typeface="Arial" panose="020B0604020202020204" pitchFamily="34" charset="0"/>
              </a:rPr>
              <a:t>be eligible under this</a:t>
            </a:r>
            <a:r>
              <a:rPr lang="en-US" sz="3200" b="1" spc="-75" dirty="0" smtClean="0">
                <a:solidFill>
                  <a:srgbClr val="FF0000"/>
                </a:solidFill>
                <a:cs typeface="Arial" panose="020B0604020202020204" pitchFamily="34" charset="0"/>
              </a:rPr>
              <a:t> </a:t>
            </a:r>
            <a:r>
              <a:rPr lang="en-US" sz="3200" b="1" dirty="0" smtClean="0">
                <a:solidFill>
                  <a:srgbClr val="FF0000"/>
                </a:solidFill>
                <a:cs typeface="Arial" panose="020B0604020202020204" pitchFamily="34" charset="0"/>
              </a:rPr>
              <a:t>funding.</a:t>
            </a:r>
            <a:endParaRPr lang="en-US" sz="3200" b="1" dirty="0">
              <a:solidFill>
                <a:srgbClr val="FF0000"/>
              </a:solidFill>
              <a:cs typeface="Arial" panose="020B0604020202020204" pitchFamily="34" charset="0"/>
            </a:endParaRPr>
          </a:p>
        </p:txBody>
      </p:sp>
      <p:sp>
        <p:nvSpPr>
          <p:cNvPr id="7" name="object 3"/>
          <p:cNvSpPr txBox="1">
            <a:spLocks/>
          </p:cNvSpPr>
          <p:nvPr/>
        </p:nvSpPr>
        <p:spPr>
          <a:xfrm>
            <a:off x="0" y="0"/>
            <a:ext cx="9906000" cy="800219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16205"/>
            <a:r>
              <a:rPr lang="en-US" sz="2800" b="1" spc="-10" dirty="0" smtClean="0">
                <a:latin typeface="Arial" panose="020B0604020202020204" pitchFamily="34" charset="0"/>
                <a:cs typeface="Arial" panose="020B0604020202020204" pitchFamily="34" charset="0"/>
              </a:rPr>
              <a:t>SUBSIDY NICHE SCHEME</a:t>
            </a:r>
          </a:p>
          <a:p>
            <a:pPr marL="116205"/>
            <a:r>
              <a:rPr lang="en-US" sz="2400" b="1" spc="-10" dirty="0" smtClean="0">
                <a:latin typeface="Arial" panose="020B0604020202020204" pitchFamily="34" charset="0"/>
                <a:cs typeface="Arial" panose="020B0604020202020204" pitchFamily="34" charset="0"/>
              </a:rPr>
              <a:t>(PROCEDURE)</a:t>
            </a:r>
            <a:endParaRPr lang="en-US" sz="2400" b="1" spc="-1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6502400"/>
            <a:ext cx="9906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solidFill>
                  <a:schemeClr val="accent1">
                    <a:lumMod val="50000"/>
                  </a:schemeClr>
                </a:solidFill>
                <a:latin typeface="+mn-lt"/>
                <a:cs typeface="Arial" pitchFamily="34" charset="0"/>
                <a:hlinkClick r:id="rId2"/>
              </a:rPr>
              <a:t>www.Researchanddevelopment.in</a:t>
            </a:r>
            <a:r>
              <a:rPr lang="en-US" sz="1400" b="1" dirty="0">
                <a:solidFill>
                  <a:schemeClr val="accent1">
                    <a:lumMod val="50000"/>
                  </a:schemeClr>
                </a:solidFill>
                <a:latin typeface="+mn-lt"/>
                <a:cs typeface="Arial" pitchFamily="34" charset="0"/>
              </a:rPr>
              <a:t>                </a:t>
            </a:r>
            <a:r>
              <a:rPr lang="en-US" sz="1400" b="1" dirty="0">
                <a:solidFill>
                  <a:schemeClr val="accent1">
                    <a:lumMod val="50000"/>
                  </a:schemeClr>
                </a:solidFill>
                <a:latin typeface="+mn-lt"/>
                <a:cs typeface="Arial" pitchFamily="34" charset="0"/>
                <a:hlinkClick r:id="rId3"/>
              </a:rPr>
              <a:t>www.RandDcentre.com</a:t>
            </a:r>
            <a:r>
              <a:rPr lang="en-US" sz="1400" b="1" dirty="0">
                <a:solidFill>
                  <a:schemeClr val="accent1">
                    <a:lumMod val="50000"/>
                  </a:schemeClr>
                </a:solidFill>
                <a:latin typeface="+mn-lt"/>
                <a:cs typeface="Arial" pitchFamily="34" charset="0"/>
              </a:rPr>
              <a:t>         </a:t>
            </a:r>
            <a:r>
              <a:rPr lang="en-US" sz="1400" b="1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Arial" pitchFamily="34" charset="0"/>
              </a:rPr>
              <a:t> </a:t>
            </a:r>
            <a:r>
              <a:rPr lang="en-US" sz="1400" b="1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Arial" pitchFamily="34" charset="0"/>
              </a:rPr>
              <a:t>            </a:t>
            </a:r>
            <a:r>
              <a:rPr lang="en-US" sz="1400" b="1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Arial" pitchFamily="34" charset="0"/>
                <a:hlinkClick r:id="rId4"/>
              </a:rPr>
              <a:t>www.equityventuring.com</a:t>
            </a:r>
            <a:endParaRPr lang="en-US" sz="1400" b="1" dirty="0">
              <a:solidFill>
                <a:schemeClr val="accent1">
                  <a:lumMod val="50000"/>
                </a:schemeClr>
              </a:solidFill>
              <a:latin typeface="+mn-lt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1" dirty="0">
              <a:solidFill>
                <a:schemeClr val="accent1">
                  <a:lumMod val="50000"/>
                </a:schemeClr>
              </a:solidFill>
              <a:latin typeface="+mn-lt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20016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30200" y="1792828"/>
            <a:ext cx="8832850" cy="35086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spcBef>
                <a:spcPts val="40"/>
              </a:spcBef>
            </a:pPr>
            <a:endParaRPr lang="en-US" dirty="0" smtClean="0">
              <a:solidFill>
                <a:schemeClr val="tx1">
                  <a:lumMod val="95000"/>
                  <a:lumOff val="5000"/>
                </a:schemeClr>
              </a:solidFill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cs typeface="Arial"/>
              </a:rPr>
              <a:t>STATUS OF SUBSIDY</a:t>
            </a: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lang="en-US" dirty="0" smtClean="0">
              <a:solidFill>
                <a:schemeClr val="tx1">
                  <a:lumMod val="95000"/>
                  <a:lumOff val="5000"/>
                </a:schemeClr>
              </a:solidFill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Arial"/>
              </a:rPr>
              <a:t>it </a:t>
            </a:r>
            <a:r>
              <a:rPr lang="en-US" sz="2000" spc="-5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Arial"/>
              </a:rPr>
              <a:t>is a 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Arial"/>
              </a:rPr>
              <a:t>Subsidy/Donation/Grant &amp; </a:t>
            </a:r>
            <a:r>
              <a:rPr lang="en-US" sz="2000" spc="-5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Arial"/>
              </a:rPr>
              <a:t>is 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Arial"/>
              </a:rPr>
              <a:t>not </a:t>
            </a:r>
            <a:r>
              <a:rPr lang="en-US" sz="2000" spc="-5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Arial"/>
              </a:rPr>
              <a:t>a</a:t>
            </a:r>
            <a:r>
              <a:rPr lang="en-US" sz="2000" spc="-95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Arial"/>
              </a:rPr>
              <a:t> 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Arial"/>
              </a:rPr>
              <a:t>loan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cs typeface="Arial"/>
              </a:rPr>
              <a:t> 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Arial"/>
              </a:rPr>
              <a:t>&amp; </a:t>
            </a:r>
            <a:r>
              <a:rPr lang="en-US" sz="2000" spc="-5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Arial"/>
              </a:rPr>
              <a:t>is only available in 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Arial"/>
              </a:rPr>
              <a:t>form of</a:t>
            </a:r>
            <a:r>
              <a:rPr lang="en-US" sz="2000" spc="-20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Arial"/>
              </a:rPr>
              <a:t> 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Arial"/>
              </a:rPr>
              <a:t>reimbursement.</a:t>
            </a: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lang="en-US" sz="2000" dirty="0" smtClean="0">
              <a:solidFill>
                <a:schemeClr val="tx1">
                  <a:lumMod val="95000"/>
                  <a:lumOff val="5000"/>
                </a:schemeClr>
              </a:solidFill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lang="en-US" sz="2000" dirty="0" smtClean="0">
              <a:solidFill>
                <a:schemeClr val="tx1">
                  <a:lumMod val="95000"/>
                  <a:lumOff val="5000"/>
                </a:schemeClr>
              </a:solidFill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lang="en-US" sz="2000" dirty="0" smtClean="0">
              <a:solidFill>
                <a:schemeClr val="tx1">
                  <a:lumMod val="95000"/>
                  <a:lumOff val="5000"/>
                </a:schemeClr>
              </a:solidFill>
              <a:cs typeface="Arial"/>
            </a:endParaRPr>
          </a:p>
          <a:p>
            <a:pPr>
              <a:spcBef>
                <a:spcPts val="40"/>
              </a:spcBef>
            </a:pPr>
            <a:r>
              <a:rPr lang="en-US" sz="2000" b="1" dirty="0" smtClean="0"/>
              <a:t>CLOSING DATE : 31.12.2016</a:t>
            </a:r>
            <a:endParaRPr lang="en-US" sz="2000" dirty="0" smtClean="0"/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lang="en-US" sz="2000" dirty="0" smtClean="0">
              <a:solidFill>
                <a:schemeClr val="tx1">
                  <a:lumMod val="95000"/>
                  <a:lumOff val="5000"/>
                </a:schemeClr>
              </a:solidFill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cs typeface="Times New Roman"/>
              </a:rPr>
              <a:t> </a:t>
            </a:r>
            <a:endParaRPr lang="en-US" dirty="0">
              <a:solidFill>
                <a:schemeClr val="tx1">
                  <a:lumMod val="95000"/>
                  <a:lumOff val="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7" name="object 3"/>
          <p:cNvSpPr txBox="1">
            <a:spLocks/>
          </p:cNvSpPr>
          <p:nvPr/>
        </p:nvSpPr>
        <p:spPr>
          <a:xfrm>
            <a:off x="1" y="228603"/>
            <a:ext cx="9906000" cy="1031051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16205"/>
            <a:r>
              <a:rPr lang="en-US" sz="3500" b="1" spc="-10" dirty="0" smtClean="0">
                <a:latin typeface="Arial" panose="020B0604020202020204" pitchFamily="34" charset="0"/>
                <a:cs typeface="Arial" panose="020B0604020202020204" pitchFamily="34" charset="0"/>
              </a:rPr>
              <a:t>SUBSIDY NICHE SCHEME</a:t>
            </a:r>
          </a:p>
          <a:p>
            <a:pPr marL="116205"/>
            <a:r>
              <a:rPr lang="en-US" sz="3200" b="1" spc="-10" dirty="0" smtClean="0">
                <a:latin typeface="Arial" panose="020B0604020202020204" pitchFamily="34" charset="0"/>
                <a:cs typeface="Arial" panose="020B0604020202020204" pitchFamily="34" charset="0"/>
              </a:rPr>
              <a:t>(PROCEDURE)</a:t>
            </a:r>
            <a:endParaRPr lang="en-US" sz="3200" b="1" spc="-1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6563380"/>
            <a:ext cx="9906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accent1">
                    <a:lumMod val="50000"/>
                  </a:schemeClr>
                </a:solidFill>
                <a:latin typeface="+mn-lt"/>
                <a:cs typeface="Arial" pitchFamily="34" charset="0"/>
                <a:hlinkClick r:id="rId2"/>
              </a:rPr>
              <a:t>www.Researchanddevelopment.in</a:t>
            </a:r>
            <a:r>
              <a:rPr lang="en-US" sz="1200" b="1" dirty="0">
                <a:solidFill>
                  <a:schemeClr val="accent1">
                    <a:lumMod val="50000"/>
                  </a:schemeClr>
                </a:solidFill>
                <a:latin typeface="+mn-lt"/>
                <a:cs typeface="Arial" pitchFamily="34" charset="0"/>
              </a:rPr>
              <a:t>                </a:t>
            </a:r>
            <a:r>
              <a:rPr lang="en-US" sz="1200" b="1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Arial" pitchFamily="34" charset="0"/>
                <a:hlinkClick r:id="rId3"/>
              </a:rPr>
              <a:t>www.RandDcentre.com</a:t>
            </a:r>
            <a:r>
              <a:rPr lang="en-US" sz="1200" b="1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Arial" pitchFamily="34" charset="0"/>
              </a:rPr>
              <a:t>           </a:t>
            </a:r>
            <a:r>
              <a:rPr lang="en-US" sz="1200" b="1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Arial" pitchFamily="34" charset="0"/>
                <a:hlinkClick r:id="rId4"/>
              </a:rPr>
              <a:t>ww.equityventuring.com</a:t>
            </a:r>
            <a:r>
              <a:rPr lang="en-US" sz="1200" b="1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Arial" pitchFamily="34" charset="0"/>
              </a:rPr>
              <a:t>                </a:t>
            </a:r>
            <a:r>
              <a:rPr lang="en-US" sz="1200" b="1" dirty="0">
                <a:solidFill>
                  <a:schemeClr val="accent1">
                    <a:lumMod val="50000"/>
                  </a:schemeClr>
                </a:solidFill>
                <a:latin typeface="+mn-lt"/>
                <a:cs typeface="Arial" pitchFamily="34" charset="0"/>
                <a:hlinkClick r:id="rId5"/>
              </a:rPr>
              <a:t>www.innovationcentre.in</a:t>
            </a:r>
            <a:endParaRPr lang="en-US" sz="1200" b="1" dirty="0">
              <a:solidFill>
                <a:schemeClr val="accent1">
                  <a:lumMod val="50000"/>
                </a:schemeClr>
              </a:solidFill>
              <a:latin typeface="+mn-lt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600" b="1" dirty="0">
              <a:solidFill>
                <a:schemeClr val="accent1">
                  <a:lumMod val="50000"/>
                </a:schemeClr>
              </a:solidFill>
              <a:latin typeface="+mn-lt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12467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TM02455596[[fn=Spring]]</Template>
  <TotalTime>614</TotalTime>
  <Words>216</Words>
  <Application>Microsoft Office PowerPoint</Application>
  <PresentationFormat>A4 Paper (210x297 mm)</PresentationFormat>
  <Paragraphs>61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Slide 1</vt:lpstr>
      <vt:lpstr>Slide 2</vt:lpstr>
      <vt:lpstr>Slide 3</vt:lpstr>
      <vt:lpstr>Slide 4</vt:lpstr>
      <vt:lpstr>Slide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TAFP Scheme</dc:title>
  <dc:creator>user</dc:creator>
  <cp:lastModifiedBy>user</cp:lastModifiedBy>
  <cp:revision>68</cp:revision>
  <cp:lastPrinted>2016-08-09T12:15:40Z</cp:lastPrinted>
  <dcterms:created xsi:type="dcterms:W3CDTF">2016-08-05T08:12:26Z</dcterms:created>
  <dcterms:modified xsi:type="dcterms:W3CDTF">2016-08-29T10:58:37Z</dcterms:modified>
</cp:coreProperties>
</file>